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86" r:id="rId3"/>
    <p:sldId id="287" r:id="rId4"/>
    <p:sldId id="288" r:id="rId5"/>
    <p:sldId id="289" r:id="rId6"/>
    <p:sldId id="263" r:id="rId7"/>
    <p:sldId id="257" r:id="rId8"/>
    <p:sldId id="258" r:id="rId9"/>
    <p:sldId id="259" r:id="rId10"/>
    <p:sldId id="260" r:id="rId11"/>
    <p:sldId id="264" r:id="rId12"/>
    <p:sldId id="262" r:id="rId13"/>
    <p:sldId id="290" r:id="rId14"/>
    <p:sldId id="275" r:id="rId15"/>
    <p:sldId id="277" r:id="rId16"/>
    <p:sldId id="279" r:id="rId17"/>
    <p:sldId id="276" r:id="rId18"/>
    <p:sldId id="274" r:id="rId19"/>
    <p:sldId id="273" r:id="rId20"/>
    <p:sldId id="280" r:id="rId21"/>
    <p:sldId id="281" r:id="rId22"/>
    <p:sldId id="282" r:id="rId23"/>
    <p:sldId id="283" r:id="rId24"/>
    <p:sldId id="268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A4C"/>
    <a:srgbClr val="EEEFF0"/>
    <a:srgbClr val="243547"/>
    <a:srgbClr val="D6E1F1"/>
    <a:srgbClr val="E4393B"/>
    <a:srgbClr val="26AE60"/>
    <a:srgbClr val="F4A528"/>
    <a:srgbClr val="E74C3C"/>
    <a:srgbClr val="D9E6D4"/>
    <a:srgbClr val="D5E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7104-0C17-B5F6-8C1C-7DF09CF5C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151A6-AB82-0EF7-6603-75DB168C5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F25F-BE3E-7333-C90A-E1D0780E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3195-405B-003D-2902-E872A17C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DBBC1-30AC-D275-7FD3-660FF52B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32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6122-2912-9096-BD0A-425C31AC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513B7-FA44-21FF-7B4D-B5E031A2F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B816A-30F8-222A-68CE-D130045D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3A8E3-8028-38F5-C43C-911CDF36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F39C-7A1C-4AA4-38DC-96EAD82E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85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B4770-4A9A-1B10-8745-36A423C53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267A-FC3F-AE7C-BFE4-C650F37DD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BFE9-E50A-27D9-558F-F6EF6B82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7AA4-2245-6A27-307C-0C015AFB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2E47-1E97-68CA-CDB4-4954EEEC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38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EFE-7012-777B-99F5-15291B7D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76AC-004E-B71F-36CE-7216D912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FB318-1492-9C5C-F98A-B15A8276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526C-3812-54DF-64FC-314CE0D0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80204-F4E0-6481-71B1-31034E59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FB29-B3F5-91A8-532F-07335327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01065-8AB8-96EA-22C1-1017BE6AE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C36BF-12DE-73AF-35D6-CAE84270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038CD-EBEC-2931-0F19-69F0E193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9B6E-5B73-73C4-45C1-263C89A4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1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16D0-9E6F-29AA-CD93-223EC45A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11F9-ABF3-0869-17B2-E45CFE210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A5A9F-5D6E-863A-86AE-ABD1BFE47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8A4E-C6DB-4EDD-102C-818F6C22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4CACD-0369-045B-3BF2-55864578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3E835-DDEE-35E8-B4FD-8B9B94DF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58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9CC1-B4F7-3AF5-3DD9-D4FD1867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59171-7BDE-3AEB-D7CA-D3F9CA493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ED0B0-D0B7-0080-2428-BDE466102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44A20-DC46-ED0F-DEC6-FA1AB6DCA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9237-7A84-45F0-76E9-1D5A226F1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D6F2E-0341-7AF5-F0A1-DE397517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C3315-D55A-5318-75C6-90596D07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676B9-FE35-09EF-2F31-560E13C2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60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8A97-1064-4529-7D34-E6C09920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87B9E-9717-E3FD-EC40-EA8CB35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AB51B-0427-BF7D-AD1E-88D0C699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D08F-0EF4-F661-2CC5-D8AC1CEB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9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50753-15DB-54BA-A1F1-870EFB33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5C4C1-50AA-ACC9-952F-467692D8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A5E7-F146-0DC8-23FB-4A3B85B8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1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2CE2-3499-E32D-20A6-589DD0FE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2D2-5516-521E-1D64-E39EDA540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58BBC-98CF-146C-E3CB-B7A9E8181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5544B-AB1F-EB71-2D77-00A3FD4BD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C02A-BEA6-501E-0F4B-89FA3D77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0A086-64DF-8A52-E2E8-00DD75EC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13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05B3-6BCE-E27A-2067-DDF2A58C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8EB7F-3B76-D974-E159-6C9D00106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0D219-A8E9-96E3-5117-A31CA31B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F3CA-7FD7-A0A6-F260-EC807DF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F8F31-7AF0-B21D-16BD-F4BFB41A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04BBA-B87E-6B18-1333-1DD5289F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0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9309D-FE07-1DA0-7208-0AD80723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BEFAC-E31A-4841-EFC2-BA2051D5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F655-8D99-9ACE-BF7F-FDBDE8065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F8425-9776-4BDF-9DFA-ABEE187B9B55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823C-1B44-9D43-61F1-CF590CC18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DC192-5D39-8A73-0A49-C6F6D8682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229-F466-4794-8FB2-2753144F0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19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microsoft.com/office/2007/relationships/hdphoto" Target="../media/hdphoto12.wdp"/><Relationship Id="rId12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microsoft.com/office/2007/relationships/hdphoto" Target="../media/hdphoto11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bing.com/ck/a?!&amp;&amp;p=97bd97d1f28650f3c07c7eeb8f65ca5d74daafa92859097b4ffce991424916c0JmltdHM9MTc1MTg0NjQwMA&amp;ptn=3&amp;ver=2&amp;hsh=4&amp;fclid=2a2b2edf-0c73-6b9c-33e2-3bf00d0c6a13&amp;psq=Indian+air+purifiers+market&amp;u=a1aHR0cHM6Ly93d3cuZXhwZXJ0bWFya2V0cmVzZWFyY2guY29tL3JlcG9ydHMvaW5kaWEtYWlyLXB1cmlmaWVyLW1hcmtldCM6fjp0ZXh0PVRoZSUyMG1hcmtldCUyMGlzJTIwZXhwZWN0ZWQlMjB0byUyMGdyb3clMjBhdCUyMGEsZGlzZWFzZXMlMjBhbmQlMjBwb2xsdXRpb24lMjBpbiUyMGRpZmZlcmVudCUyMGNpdGllcyUyMG9mJTIwSW5kaWEu&amp;ntb=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8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llenge image">
            <a:extLst>
              <a:ext uri="{FF2B5EF4-FFF2-40B4-BE49-F238E27FC236}">
                <a16:creationId xmlns:a16="http://schemas.microsoft.com/office/drawing/2014/main" id="{3AEE2A6D-1E03-976B-F0F1-9833AC0A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" y="0"/>
            <a:ext cx="12189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9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B9B777-1E5F-3C9A-0615-45659042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94" y="1834771"/>
            <a:ext cx="1007128" cy="2884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FD2EC-AA81-CC6F-4227-B8394F3B356C}"/>
              </a:ext>
            </a:extLst>
          </p:cNvPr>
          <p:cNvSpPr txBox="1"/>
          <p:nvPr/>
        </p:nvSpPr>
        <p:spPr>
          <a:xfrm>
            <a:off x="0" y="0"/>
            <a:ext cx="12192000" cy="9024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Bengaluru Air Quality Index</a:t>
            </a:r>
          </a:p>
          <a:p>
            <a:pPr algn="ctr">
              <a:lnSpc>
                <a:spcPct val="200000"/>
              </a:lnSpc>
            </a:pPr>
            <a:r>
              <a:rPr lang="en-IN" sz="1200" dirty="0">
                <a:solidFill>
                  <a:schemeClr val="accent5">
                    <a:lumMod val="50000"/>
                  </a:schemeClr>
                </a:solidFill>
              </a:rPr>
              <a:t>Market Intelligence • Feb-Apr 2025</a:t>
            </a:r>
            <a:endParaRPr 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687DA0-D341-0555-9B98-AB0163A70223}"/>
              </a:ext>
            </a:extLst>
          </p:cNvPr>
          <p:cNvSpPr/>
          <p:nvPr/>
        </p:nvSpPr>
        <p:spPr>
          <a:xfrm>
            <a:off x="3608439" y="1317524"/>
            <a:ext cx="1622322" cy="312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52790-E13B-704C-8A20-B92E1C28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46" y="1834771"/>
            <a:ext cx="4517575" cy="2811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D8282-C8D5-DFD5-EB45-929EF708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249" y="3108798"/>
            <a:ext cx="5772562" cy="153706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349356-8E3C-B944-0874-2690F111EC8D}"/>
              </a:ext>
            </a:extLst>
          </p:cNvPr>
          <p:cNvSpPr/>
          <p:nvPr/>
        </p:nvSpPr>
        <p:spPr>
          <a:xfrm>
            <a:off x="6096000" y="2025445"/>
            <a:ext cx="5565058" cy="9947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83%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 with satisfactory air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7CEBB-F5C1-116B-9696-9348D41C37EA}"/>
              </a:ext>
            </a:extLst>
          </p:cNvPr>
          <p:cNvSpPr txBox="1"/>
          <p:nvPr/>
        </p:nvSpPr>
        <p:spPr>
          <a:xfrm>
            <a:off x="691009" y="1128060"/>
            <a:ext cx="10970049" cy="616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83% of days recording satisfactory air, Bengaluru appears cleaner — yet moderate AQI days and exposure of 15M+ people reveal a subtle,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underserved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preventive air quality solutions.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1F0F4E-B7B7-6248-4422-60332786F26D}"/>
              </a:ext>
            </a:extLst>
          </p:cNvPr>
          <p:cNvSpPr/>
          <p:nvPr/>
        </p:nvSpPr>
        <p:spPr>
          <a:xfrm>
            <a:off x="645290" y="1146874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4F605-20EF-F8B4-F931-33FD6D0B5C7A}"/>
              </a:ext>
            </a:extLst>
          </p:cNvPr>
          <p:cNvSpPr/>
          <p:nvPr/>
        </p:nvSpPr>
        <p:spPr>
          <a:xfrm>
            <a:off x="8356390" y="3704493"/>
            <a:ext cx="1120879" cy="4840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E4393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14M+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CFCC9BF-30ED-F52D-CA51-1518C57216F1}"/>
              </a:ext>
            </a:extLst>
          </p:cNvPr>
          <p:cNvSpPr/>
          <p:nvPr/>
        </p:nvSpPr>
        <p:spPr>
          <a:xfrm>
            <a:off x="457546" y="4797981"/>
            <a:ext cx="11157793" cy="4840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of 2025, Bengaluru holds 10-12% of India’s Air purifier market - </a:t>
            </a:r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Ken research and Expert Market Share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41846-E381-66E3-5F4F-81BEF8F9D151}"/>
              </a:ext>
            </a:extLst>
          </p:cNvPr>
          <p:cNvSpPr txBox="1"/>
          <p:nvPr/>
        </p:nvSpPr>
        <p:spPr>
          <a:xfrm>
            <a:off x="2894920" y="5475367"/>
            <a:ext cx="6174657" cy="12166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Recommendations :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 Air Purifiers as a Health &amp; Lifestyle Product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Tap Into Affluent and Tech-Savvy Demographics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Preventive Air Quality Awareness (about Indoor air exposure)</a:t>
            </a:r>
          </a:p>
        </p:txBody>
      </p:sp>
    </p:spTree>
    <p:extLst>
      <p:ext uri="{BB962C8B-B14F-4D97-AF65-F5344CB8AC3E}">
        <p14:creationId xmlns:p14="http://schemas.microsoft.com/office/powerpoint/2010/main" val="418370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09F1-AE46-5753-0FC5-144C6A0B9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12CB01-B944-07D5-3265-E088B184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646" y="832974"/>
            <a:ext cx="4994783" cy="5941443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9F22F56-867C-0B20-D24D-B04BD9A526D9}"/>
              </a:ext>
            </a:extLst>
          </p:cNvPr>
          <p:cNvSpPr/>
          <p:nvPr/>
        </p:nvSpPr>
        <p:spPr>
          <a:xfrm>
            <a:off x="5046403" y="1565019"/>
            <a:ext cx="452284" cy="2548004"/>
          </a:xfrm>
          <a:custGeom>
            <a:avLst/>
            <a:gdLst>
              <a:gd name="connsiteX0" fmla="*/ 0 w 452284"/>
              <a:gd name="connsiteY0" fmla="*/ 0 h 2548004"/>
              <a:gd name="connsiteX1" fmla="*/ 226142 w 452284"/>
              <a:gd name="connsiteY1" fmla="*/ 37689 h 2548004"/>
              <a:gd name="connsiteX2" fmla="*/ 226142 w 452284"/>
              <a:gd name="connsiteY2" fmla="*/ 1236313 h 2548004"/>
              <a:gd name="connsiteX3" fmla="*/ 452284 w 452284"/>
              <a:gd name="connsiteY3" fmla="*/ 1274002 h 2548004"/>
              <a:gd name="connsiteX4" fmla="*/ 226142 w 452284"/>
              <a:gd name="connsiteY4" fmla="*/ 1311691 h 2548004"/>
              <a:gd name="connsiteX5" fmla="*/ 226142 w 452284"/>
              <a:gd name="connsiteY5" fmla="*/ 2510315 h 2548004"/>
              <a:gd name="connsiteX6" fmla="*/ 0 w 452284"/>
              <a:gd name="connsiteY6" fmla="*/ 2548004 h 2548004"/>
              <a:gd name="connsiteX7" fmla="*/ 0 w 452284"/>
              <a:gd name="connsiteY7" fmla="*/ 0 h 2548004"/>
              <a:gd name="connsiteX0" fmla="*/ 0 w 452284"/>
              <a:gd name="connsiteY0" fmla="*/ 0 h 2548004"/>
              <a:gd name="connsiteX1" fmla="*/ 226142 w 452284"/>
              <a:gd name="connsiteY1" fmla="*/ 37689 h 2548004"/>
              <a:gd name="connsiteX2" fmla="*/ 226142 w 452284"/>
              <a:gd name="connsiteY2" fmla="*/ 1236313 h 2548004"/>
              <a:gd name="connsiteX3" fmla="*/ 452284 w 452284"/>
              <a:gd name="connsiteY3" fmla="*/ 1274002 h 2548004"/>
              <a:gd name="connsiteX4" fmla="*/ 226142 w 452284"/>
              <a:gd name="connsiteY4" fmla="*/ 1311691 h 2548004"/>
              <a:gd name="connsiteX5" fmla="*/ 226142 w 452284"/>
              <a:gd name="connsiteY5" fmla="*/ 2510315 h 2548004"/>
              <a:gd name="connsiteX6" fmla="*/ 0 w 452284"/>
              <a:gd name="connsiteY6" fmla="*/ 2548004 h 25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284" h="2548004" stroke="0" extrusionOk="0">
                <a:moveTo>
                  <a:pt x="0" y="0"/>
                </a:moveTo>
                <a:cubicBezTo>
                  <a:pt x="124866" y="-819"/>
                  <a:pt x="225850" y="16607"/>
                  <a:pt x="226142" y="37689"/>
                </a:cubicBezTo>
                <a:cubicBezTo>
                  <a:pt x="144646" y="531684"/>
                  <a:pt x="194445" y="666049"/>
                  <a:pt x="226142" y="1236313"/>
                </a:cubicBezTo>
                <a:cubicBezTo>
                  <a:pt x="212803" y="1271785"/>
                  <a:pt x="321197" y="1256563"/>
                  <a:pt x="452284" y="1274002"/>
                </a:cubicBezTo>
                <a:cubicBezTo>
                  <a:pt x="328877" y="1274155"/>
                  <a:pt x="226051" y="1291509"/>
                  <a:pt x="226142" y="1311691"/>
                </a:cubicBezTo>
                <a:cubicBezTo>
                  <a:pt x="321004" y="1594155"/>
                  <a:pt x="274049" y="2024421"/>
                  <a:pt x="226142" y="2510315"/>
                </a:cubicBezTo>
                <a:cubicBezTo>
                  <a:pt x="228802" y="2530756"/>
                  <a:pt x="132644" y="2554476"/>
                  <a:pt x="0" y="2548004"/>
                </a:cubicBezTo>
                <a:cubicBezTo>
                  <a:pt x="73431" y="1515923"/>
                  <a:pt x="-158950" y="1130301"/>
                  <a:pt x="0" y="0"/>
                </a:cubicBezTo>
                <a:close/>
              </a:path>
              <a:path w="452284" h="2548004" fill="none" extrusionOk="0">
                <a:moveTo>
                  <a:pt x="0" y="0"/>
                </a:moveTo>
                <a:cubicBezTo>
                  <a:pt x="123589" y="-1054"/>
                  <a:pt x="226369" y="15545"/>
                  <a:pt x="226142" y="37689"/>
                </a:cubicBezTo>
                <a:cubicBezTo>
                  <a:pt x="135051" y="512249"/>
                  <a:pt x="293594" y="1062169"/>
                  <a:pt x="226142" y="1236313"/>
                </a:cubicBezTo>
                <a:cubicBezTo>
                  <a:pt x="246189" y="1260713"/>
                  <a:pt x="325558" y="1274078"/>
                  <a:pt x="452284" y="1274002"/>
                </a:cubicBezTo>
                <a:cubicBezTo>
                  <a:pt x="324801" y="1272695"/>
                  <a:pt x="226041" y="1288348"/>
                  <a:pt x="226142" y="1311691"/>
                </a:cubicBezTo>
                <a:cubicBezTo>
                  <a:pt x="250740" y="1666942"/>
                  <a:pt x="249461" y="1922628"/>
                  <a:pt x="226142" y="2510315"/>
                </a:cubicBezTo>
                <a:cubicBezTo>
                  <a:pt x="228022" y="2543714"/>
                  <a:pt x="118898" y="2541851"/>
                  <a:pt x="0" y="2548004"/>
                </a:cubicBezTo>
              </a:path>
              <a:path w="452284" h="2548004" fill="none" stroke="0" extrusionOk="0">
                <a:moveTo>
                  <a:pt x="0" y="0"/>
                </a:moveTo>
                <a:cubicBezTo>
                  <a:pt x="127690" y="-953"/>
                  <a:pt x="222917" y="16082"/>
                  <a:pt x="226142" y="37689"/>
                </a:cubicBezTo>
                <a:cubicBezTo>
                  <a:pt x="291167" y="170868"/>
                  <a:pt x="129139" y="804832"/>
                  <a:pt x="226142" y="1236313"/>
                </a:cubicBezTo>
                <a:cubicBezTo>
                  <a:pt x="216883" y="1246793"/>
                  <a:pt x="330340" y="1275977"/>
                  <a:pt x="452284" y="1274002"/>
                </a:cubicBezTo>
                <a:cubicBezTo>
                  <a:pt x="328309" y="1274249"/>
                  <a:pt x="226283" y="1293970"/>
                  <a:pt x="226142" y="1311691"/>
                </a:cubicBezTo>
                <a:cubicBezTo>
                  <a:pt x="158193" y="1617906"/>
                  <a:pt x="225360" y="2010363"/>
                  <a:pt x="226142" y="2510315"/>
                </a:cubicBezTo>
                <a:cubicBezTo>
                  <a:pt x="214017" y="2529090"/>
                  <a:pt x="138922" y="2562483"/>
                  <a:pt x="0" y="2548004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336103043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0DC2F6A-E714-7A8C-3C88-3EDAF3E17894}"/>
              </a:ext>
            </a:extLst>
          </p:cNvPr>
          <p:cNvSpPr/>
          <p:nvPr/>
        </p:nvSpPr>
        <p:spPr>
          <a:xfrm>
            <a:off x="4944391" y="4158796"/>
            <a:ext cx="707922" cy="2314139"/>
          </a:xfrm>
          <a:custGeom>
            <a:avLst/>
            <a:gdLst>
              <a:gd name="connsiteX0" fmla="*/ 0 w 707922"/>
              <a:gd name="connsiteY0" fmla="*/ 0 h 2314139"/>
              <a:gd name="connsiteX1" fmla="*/ 353961 w 707922"/>
              <a:gd name="connsiteY1" fmla="*/ 58991 h 2314139"/>
              <a:gd name="connsiteX2" fmla="*/ 353961 w 707922"/>
              <a:gd name="connsiteY2" fmla="*/ 568144 h 2314139"/>
              <a:gd name="connsiteX3" fmla="*/ 353961 w 707922"/>
              <a:gd name="connsiteY3" fmla="*/ 1098078 h 2314139"/>
              <a:gd name="connsiteX4" fmla="*/ 707922 w 707922"/>
              <a:gd name="connsiteY4" fmla="*/ 1157069 h 2314139"/>
              <a:gd name="connsiteX5" fmla="*/ 353961 w 707922"/>
              <a:gd name="connsiteY5" fmla="*/ 1216060 h 2314139"/>
              <a:gd name="connsiteX6" fmla="*/ 353961 w 707922"/>
              <a:gd name="connsiteY6" fmla="*/ 1735604 h 2314139"/>
              <a:gd name="connsiteX7" fmla="*/ 353961 w 707922"/>
              <a:gd name="connsiteY7" fmla="*/ 2255148 h 2314139"/>
              <a:gd name="connsiteX8" fmla="*/ 0 w 707922"/>
              <a:gd name="connsiteY8" fmla="*/ 2314139 h 2314139"/>
              <a:gd name="connsiteX9" fmla="*/ 0 w 707922"/>
              <a:gd name="connsiteY9" fmla="*/ 1712463 h 2314139"/>
              <a:gd name="connsiteX10" fmla="*/ 0 w 707922"/>
              <a:gd name="connsiteY10" fmla="*/ 1203352 h 2314139"/>
              <a:gd name="connsiteX11" fmla="*/ 0 w 707922"/>
              <a:gd name="connsiteY11" fmla="*/ 601676 h 2314139"/>
              <a:gd name="connsiteX12" fmla="*/ 0 w 707922"/>
              <a:gd name="connsiteY12" fmla="*/ 0 h 2314139"/>
              <a:gd name="connsiteX0" fmla="*/ 0 w 707922"/>
              <a:gd name="connsiteY0" fmla="*/ 0 h 2314139"/>
              <a:gd name="connsiteX1" fmla="*/ 353961 w 707922"/>
              <a:gd name="connsiteY1" fmla="*/ 58991 h 2314139"/>
              <a:gd name="connsiteX2" fmla="*/ 353961 w 707922"/>
              <a:gd name="connsiteY2" fmla="*/ 588925 h 2314139"/>
              <a:gd name="connsiteX3" fmla="*/ 353961 w 707922"/>
              <a:gd name="connsiteY3" fmla="*/ 1098078 h 2314139"/>
              <a:gd name="connsiteX4" fmla="*/ 707922 w 707922"/>
              <a:gd name="connsiteY4" fmla="*/ 1157069 h 2314139"/>
              <a:gd name="connsiteX5" fmla="*/ 353961 w 707922"/>
              <a:gd name="connsiteY5" fmla="*/ 1216060 h 2314139"/>
              <a:gd name="connsiteX6" fmla="*/ 353961 w 707922"/>
              <a:gd name="connsiteY6" fmla="*/ 1756386 h 2314139"/>
              <a:gd name="connsiteX7" fmla="*/ 353961 w 707922"/>
              <a:gd name="connsiteY7" fmla="*/ 2255148 h 2314139"/>
              <a:gd name="connsiteX8" fmla="*/ 0 w 707922"/>
              <a:gd name="connsiteY8" fmla="*/ 2314139 h 231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" h="2314139" stroke="0" extrusionOk="0">
                <a:moveTo>
                  <a:pt x="0" y="0"/>
                </a:moveTo>
                <a:cubicBezTo>
                  <a:pt x="194326" y="640"/>
                  <a:pt x="350835" y="23031"/>
                  <a:pt x="353961" y="58991"/>
                </a:cubicBezTo>
                <a:cubicBezTo>
                  <a:pt x="346349" y="160849"/>
                  <a:pt x="378357" y="341543"/>
                  <a:pt x="353961" y="568144"/>
                </a:cubicBezTo>
                <a:cubicBezTo>
                  <a:pt x="329565" y="794745"/>
                  <a:pt x="361172" y="960329"/>
                  <a:pt x="353961" y="1098078"/>
                </a:cubicBezTo>
                <a:cubicBezTo>
                  <a:pt x="344950" y="1127031"/>
                  <a:pt x="538387" y="1179534"/>
                  <a:pt x="707922" y="1157069"/>
                </a:cubicBezTo>
                <a:cubicBezTo>
                  <a:pt x="513904" y="1157642"/>
                  <a:pt x="352016" y="1182200"/>
                  <a:pt x="353961" y="1216060"/>
                </a:cubicBezTo>
                <a:cubicBezTo>
                  <a:pt x="359912" y="1343093"/>
                  <a:pt x="340458" y="1528250"/>
                  <a:pt x="353961" y="1735604"/>
                </a:cubicBezTo>
                <a:cubicBezTo>
                  <a:pt x="367464" y="1942958"/>
                  <a:pt x="370154" y="2087713"/>
                  <a:pt x="353961" y="2255148"/>
                </a:cubicBezTo>
                <a:cubicBezTo>
                  <a:pt x="359818" y="2285723"/>
                  <a:pt x="207939" y="2292196"/>
                  <a:pt x="0" y="2314139"/>
                </a:cubicBezTo>
                <a:cubicBezTo>
                  <a:pt x="4600" y="2075550"/>
                  <a:pt x="-5275" y="1976515"/>
                  <a:pt x="0" y="1712463"/>
                </a:cubicBezTo>
                <a:cubicBezTo>
                  <a:pt x="5275" y="1448411"/>
                  <a:pt x="-5074" y="1403252"/>
                  <a:pt x="0" y="1203352"/>
                </a:cubicBezTo>
                <a:cubicBezTo>
                  <a:pt x="5074" y="1003452"/>
                  <a:pt x="-29118" y="899656"/>
                  <a:pt x="0" y="601676"/>
                </a:cubicBezTo>
                <a:cubicBezTo>
                  <a:pt x="29118" y="303696"/>
                  <a:pt x="-16653" y="226698"/>
                  <a:pt x="0" y="0"/>
                </a:cubicBezTo>
                <a:close/>
              </a:path>
              <a:path w="707922" h="2314139" fill="none" extrusionOk="0">
                <a:moveTo>
                  <a:pt x="0" y="0"/>
                </a:moveTo>
                <a:cubicBezTo>
                  <a:pt x="199671" y="4762"/>
                  <a:pt x="355873" y="26833"/>
                  <a:pt x="353961" y="58991"/>
                </a:cubicBezTo>
                <a:cubicBezTo>
                  <a:pt x="352193" y="193918"/>
                  <a:pt x="359414" y="439935"/>
                  <a:pt x="353961" y="588925"/>
                </a:cubicBezTo>
                <a:cubicBezTo>
                  <a:pt x="348508" y="737915"/>
                  <a:pt x="335594" y="958656"/>
                  <a:pt x="353961" y="1098078"/>
                </a:cubicBezTo>
                <a:cubicBezTo>
                  <a:pt x="377894" y="1123615"/>
                  <a:pt x="487274" y="1151711"/>
                  <a:pt x="707922" y="1157069"/>
                </a:cubicBezTo>
                <a:cubicBezTo>
                  <a:pt x="513560" y="1150828"/>
                  <a:pt x="353131" y="1183233"/>
                  <a:pt x="353961" y="1216060"/>
                </a:cubicBezTo>
                <a:cubicBezTo>
                  <a:pt x="360638" y="1360371"/>
                  <a:pt x="351540" y="1638469"/>
                  <a:pt x="353961" y="1756386"/>
                </a:cubicBezTo>
                <a:cubicBezTo>
                  <a:pt x="356382" y="1874303"/>
                  <a:pt x="360318" y="2061743"/>
                  <a:pt x="353961" y="2255148"/>
                </a:cubicBezTo>
                <a:cubicBezTo>
                  <a:pt x="327075" y="2280099"/>
                  <a:pt x="178341" y="2322060"/>
                  <a:pt x="0" y="2314139"/>
                </a:cubicBezTo>
              </a:path>
              <a:path w="707922" h="2314139" fill="none" stroke="0" extrusionOk="0">
                <a:moveTo>
                  <a:pt x="0" y="0"/>
                </a:moveTo>
                <a:cubicBezTo>
                  <a:pt x="197011" y="1618"/>
                  <a:pt x="356333" y="25549"/>
                  <a:pt x="353961" y="58991"/>
                </a:cubicBezTo>
                <a:cubicBezTo>
                  <a:pt x="360289" y="289507"/>
                  <a:pt x="345853" y="479369"/>
                  <a:pt x="353961" y="588925"/>
                </a:cubicBezTo>
                <a:cubicBezTo>
                  <a:pt x="362069" y="698481"/>
                  <a:pt x="370464" y="945047"/>
                  <a:pt x="353961" y="1098078"/>
                </a:cubicBezTo>
                <a:cubicBezTo>
                  <a:pt x="335027" y="1118946"/>
                  <a:pt x="509691" y="1143776"/>
                  <a:pt x="707922" y="1157069"/>
                </a:cubicBezTo>
                <a:cubicBezTo>
                  <a:pt x="506741" y="1159945"/>
                  <a:pt x="350675" y="1179409"/>
                  <a:pt x="353961" y="1216060"/>
                </a:cubicBezTo>
                <a:cubicBezTo>
                  <a:pt x="359266" y="1389028"/>
                  <a:pt x="360629" y="1587606"/>
                  <a:pt x="353961" y="1735604"/>
                </a:cubicBezTo>
                <a:cubicBezTo>
                  <a:pt x="347293" y="1883602"/>
                  <a:pt x="373089" y="2016880"/>
                  <a:pt x="353961" y="2255148"/>
                </a:cubicBezTo>
                <a:cubicBezTo>
                  <a:pt x="366848" y="2261142"/>
                  <a:pt x="203794" y="2319875"/>
                  <a:pt x="0" y="231413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6846101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02282-7B9F-44D4-01A4-AF4DD173B4C9}"/>
              </a:ext>
            </a:extLst>
          </p:cNvPr>
          <p:cNvSpPr txBox="1"/>
          <p:nvPr/>
        </p:nvSpPr>
        <p:spPr>
          <a:xfrm>
            <a:off x="5336455" y="5017044"/>
            <a:ext cx="943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Segoe Script" panose="030B0504020000000003" pitchFamily="66" charset="0"/>
              </a:rPr>
              <a:t>Satisfactory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A0B0D0-E441-DB26-ECA6-D9CD64259466}"/>
              </a:ext>
            </a:extLst>
          </p:cNvPr>
          <p:cNvCxnSpPr/>
          <p:nvPr/>
        </p:nvCxnSpPr>
        <p:spPr>
          <a:xfrm>
            <a:off x="5046403" y="6600287"/>
            <a:ext cx="34413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E67DCE-A5AE-7577-21D5-5E3AB2204E59}"/>
              </a:ext>
            </a:extLst>
          </p:cNvPr>
          <p:cNvSpPr txBox="1"/>
          <p:nvPr/>
        </p:nvSpPr>
        <p:spPr>
          <a:xfrm>
            <a:off x="5390533" y="6472939"/>
            <a:ext cx="530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Segoe Script" panose="030B0504020000000003" pitchFamily="66" charset="0"/>
              </a:rPr>
              <a:t>Good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B01F1-EBF0-07EF-FA07-2DCE957AFE5B}"/>
              </a:ext>
            </a:extLst>
          </p:cNvPr>
          <p:cNvSpPr txBox="1"/>
          <p:nvPr/>
        </p:nvSpPr>
        <p:spPr>
          <a:xfrm>
            <a:off x="0" y="0"/>
            <a:ext cx="12192000" cy="677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endParaRPr lang="en-IN" sz="2000" b="1" dirty="0"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724913-54EB-4A42-C31B-2EF6721E5F9F}"/>
              </a:ext>
            </a:extLst>
          </p:cNvPr>
          <p:cNvSpPr txBox="1"/>
          <p:nvPr/>
        </p:nvSpPr>
        <p:spPr>
          <a:xfrm>
            <a:off x="78658" y="41112"/>
            <a:ext cx="12113342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Air Quality &amp; Health Impact Analysis</a:t>
            </a:r>
          </a:p>
          <a:p>
            <a:pPr algn="ctr">
              <a:lnSpc>
                <a:spcPct val="150000"/>
              </a:lnSpc>
            </a:pPr>
            <a:r>
              <a:rPr lang="en-IN" sz="1200" i="1" dirty="0">
                <a:solidFill>
                  <a:schemeClr val="accent3">
                    <a:lumMod val="75000"/>
                  </a:schemeClr>
                </a:solidFill>
              </a:rPr>
              <a:t>Data Source: Integrated Disease Surveillance Programme (IDSP), India | Period: Apr 2022 - Apr 2025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FCF79-6E91-9D01-3404-6757CAFEBE9C}"/>
              </a:ext>
            </a:extLst>
          </p:cNvPr>
          <p:cNvSpPr txBox="1"/>
          <p:nvPr/>
        </p:nvSpPr>
        <p:spPr>
          <a:xfrm>
            <a:off x="5272545" y="2608189"/>
            <a:ext cx="83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Segoe Script" panose="030B0504020000000003" pitchFamily="66" charset="0"/>
              </a:rPr>
              <a:t>Moderate</a:t>
            </a:r>
            <a:r>
              <a:rPr lang="en-IN" sz="800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0CC99D-0C7A-C73E-42C1-592464691F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08287" y="1995895"/>
            <a:ext cx="5749914" cy="116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🌧️ High AQI states → mostly water/food-borne diseases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🫁 Satisfactory AQI states → reported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airborne diseases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Measles, Mumps, and Chickenpox,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may because of environmental factors.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90EB4-17F8-F753-0174-67A4F79A854F}"/>
              </a:ext>
            </a:extLst>
          </p:cNvPr>
          <p:cNvSpPr txBox="1"/>
          <p:nvPr/>
        </p:nvSpPr>
        <p:spPr>
          <a:xfrm>
            <a:off x="6154004" y="796692"/>
            <a:ext cx="5841349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AQI is a significant environmental and health metric, it does not directly align with major disease outbreaks across India.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83D27-1BED-438F-2065-FD2381FC29B6}"/>
              </a:ext>
            </a:extLst>
          </p:cNvPr>
          <p:cNvSpPr/>
          <p:nvPr/>
        </p:nvSpPr>
        <p:spPr>
          <a:xfrm>
            <a:off x="6115658" y="838975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FFDCD-65D2-6CA5-67AE-5FBDA19A5F6B}"/>
              </a:ext>
            </a:extLst>
          </p:cNvPr>
          <p:cNvSpPr txBox="1"/>
          <p:nvPr/>
        </p:nvSpPr>
        <p:spPr>
          <a:xfrm>
            <a:off x="6280353" y="3872713"/>
            <a:ext cx="5673819" cy="1443152"/>
          </a:xfrm>
          <a:prstGeom prst="rect">
            <a:avLst/>
          </a:prstGeom>
          <a:solidFill>
            <a:srgbClr val="D6E1F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 :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purifiers are most effective against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airborne particulates and viruses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—not food- or water-borne infections.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8674A5A-B61C-22D9-BD3C-A2CB3A20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23022"/>
              </p:ext>
            </p:extLst>
          </p:nvPr>
        </p:nvGraphicFramePr>
        <p:xfrm>
          <a:off x="6280354" y="4811523"/>
          <a:ext cx="5673819" cy="165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73">
                  <a:extLst>
                    <a:ext uri="{9D8B030D-6E8A-4147-A177-3AD203B41FA5}">
                      <a16:colId xmlns:a16="http://schemas.microsoft.com/office/drawing/2014/main" val="2729508682"/>
                    </a:ext>
                  </a:extLst>
                </a:gridCol>
                <a:gridCol w="1891273">
                  <a:extLst>
                    <a:ext uri="{9D8B030D-6E8A-4147-A177-3AD203B41FA5}">
                      <a16:colId xmlns:a16="http://schemas.microsoft.com/office/drawing/2014/main" val="2166658686"/>
                    </a:ext>
                  </a:extLst>
                </a:gridCol>
                <a:gridCol w="1891273">
                  <a:extLst>
                    <a:ext uri="{9D8B030D-6E8A-4147-A177-3AD203B41FA5}">
                      <a16:colId xmlns:a16="http://schemas.microsoft.com/office/drawing/2014/main" val="2568407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</a:t>
                      </a:r>
                      <a:endParaRPr lang="en-IN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States</a:t>
                      </a:r>
                      <a:endParaRPr lang="en-IN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</a:t>
                      </a:r>
                      <a:endParaRPr lang="en-IN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6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3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Respiratory Illness Zones</a:t>
                      </a:r>
                      <a:endParaRPr lang="en-IN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Tamil Nadu, Meghalaya, Delhi</a:t>
                      </a: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Promote purifiers as respiratory health enhancers (HEPA + UV-C models).</a:t>
                      </a: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0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Expand Beyond AQI Ratings</a:t>
                      </a:r>
                      <a:endParaRPr lang="en-IN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Pan-India</a:t>
                      </a: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Emphasize risks like allergens, mold, and indoor air stagnation in urban and semi-urban homes</a:t>
                      </a:r>
                      <a:r>
                        <a:rPr 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solidFill>
                      <a:srgbClr val="D6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98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51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FA6B8-279D-BF21-BF9B-DAF9C6FD3DCE}"/>
              </a:ext>
            </a:extLst>
          </p:cNvPr>
          <p:cNvSpPr txBox="1"/>
          <p:nvPr/>
        </p:nvSpPr>
        <p:spPr>
          <a:xfrm>
            <a:off x="0" y="0"/>
            <a:ext cx="12192000" cy="828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dirty="0">
              <a:latin typeface="Bahnschrift" panose="020B0502040204020203" pitchFamily="34" charset="0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Strategic Market Priorities: Targeting High EV Adoption &amp; Pollution States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Period: 2022-25</a:t>
            </a:r>
            <a:endParaRPr lang="en-IN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0AAFF-9ADD-1931-8405-34D7F873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8" y="1635143"/>
            <a:ext cx="5515895" cy="2486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E7AFF-91B9-DC68-0FF3-A183B17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59" y="1635143"/>
            <a:ext cx="5515895" cy="2486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25740-B0F9-B986-FFCC-DA1A272BCFDE}"/>
              </a:ext>
            </a:extLst>
          </p:cNvPr>
          <p:cNvSpPr txBox="1"/>
          <p:nvPr/>
        </p:nvSpPr>
        <p:spPr>
          <a:xfrm>
            <a:off x="648929" y="897264"/>
            <a:ext cx="10939861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EV adoption and severe air pollution in states like Delhi and Tripura signal both a need and a strong market for air purifiers. These regions are strategic priorities, as their environmentally conscious consumers are more likely to invest in air quality solutions.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E4BD2-21B3-388A-C40A-D656B3500F0B}"/>
              </a:ext>
            </a:extLst>
          </p:cNvPr>
          <p:cNvSpPr/>
          <p:nvPr/>
        </p:nvSpPr>
        <p:spPr>
          <a:xfrm>
            <a:off x="603210" y="935451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F84022-7F2B-B1F6-C618-BC957974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4" y="4660161"/>
            <a:ext cx="4208205" cy="1890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73A70B-561A-6FE0-AC9F-4FA959B7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557" y="4660162"/>
            <a:ext cx="4008366" cy="1890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FB85DB-6D36-9A41-0DBD-7C53197E8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923" y="4660161"/>
            <a:ext cx="3755922" cy="18906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A948F1-964C-B3BA-32F9-01918823B15D}"/>
              </a:ext>
            </a:extLst>
          </p:cNvPr>
          <p:cNvSpPr txBox="1"/>
          <p:nvPr/>
        </p:nvSpPr>
        <p:spPr>
          <a:xfrm>
            <a:off x="186814" y="4285580"/>
            <a:ext cx="11818372" cy="415504"/>
          </a:xfrm>
          <a:prstGeom prst="roundRect">
            <a:avLst/>
          </a:prstGeom>
          <a:solidFill>
            <a:srgbClr val="EEEFF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rgbClr val="2435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Recommendations : </a:t>
            </a:r>
          </a:p>
        </p:txBody>
      </p:sp>
    </p:spTree>
    <p:extLst>
      <p:ext uri="{BB962C8B-B14F-4D97-AF65-F5344CB8AC3E}">
        <p14:creationId xmlns:p14="http://schemas.microsoft.com/office/powerpoint/2010/main" val="348778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CD6EA-3A4A-01E7-9902-26698FFE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5" y="658761"/>
            <a:ext cx="9232489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9B6C3-5AD0-7801-1B18-AA41619C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109211"/>
            <a:ext cx="11454581" cy="64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3D830-F838-3AB9-476D-553132A0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17" y="661679"/>
            <a:ext cx="5904268" cy="5534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771F-728A-EC10-9717-B0EEF14CD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7783" y="1312586"/>
            <a:ext cx="4916128" cy="2569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2EB97-6FE6-106F-362C-7A54C58F3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814" y="3778816"/>
            <a:ext cx="4792066" cy="1619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A6C93E-04BB-BF12-5006-3B2451F5B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385" y="5397909"/>
            <a:ext cx="5482150" cy="1260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A7EE1-17F0-C08C-F900-E5D143984559}"/>
              </a:ext>
            </a:extLst>
          </p:cNvPr>
          <p:cNvSpPr txBox="1"/>
          <p:nvPr/>
        </p:nvSpPr>
        <p:spPr>
          <a:xfrm>
            <a:off x="54077" y="200014"/>
            <a:ext cx="1208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2">
                    <a:lumMod val="25000"/>
                  </a:schemeClr>
                </a:solidFill>
              </a:rPr>
              <a:t>Health Impact in Cities</a:t>
            </a:r>
          </a:p>
        </p:txBody>
      </p:sp>
    </p:spTree>
    <p:extLst>
      <p:ext uri="{BB962C8B-B14F-4D97-AF65-F5344CB8AC3E}">
        <p14:creationId xmlns:p14="http://schemas.microsoft.com/office/powerpoint/2010/main" val="19382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274421-D115-3A77-3112-A68EB49B0BD7}"/>
              </a:ext>
            </a:extLst>
          </p:cNvPr>
          <p:cNvSpPr/>
          <p:nvPr/>
        </p:nvSpPr>
        <p:spPr>
          <a:xfrm>
            <a:off x="6489291" y="3117694"/>
            <a:ext cx="5565057" cy="35977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AF2D82-9879-72B8-1423-4E01235B9EF5}"/>
              </a:ext>
            </a:extLst>
          </p:cNvPr>
          <p:cNvSpPr/>
          <p:nvPr/>
        </p:nvSpPr>
        <p:spPr>
          <a:xfrm>
            <a:off x="345571" y="3275684"/>
            <a:ext cx="5888081" cy="1348856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2665B-64AD-9DFD-E83F-8D123802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1" y="1387887"/>
            <a:ext cx="2241755" cy="84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ED0D1-3793-B201-ACAB-31F1DA8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1" y="2233462"/>
            <a:ext cx="2241755" cy="84557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81728-88CE-E115-8A5D-56D2B328E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025" y="1476378"/>
            <a:ext cx="8955745" cy="1348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9449EE-2287-BDF1-0C3B-197CA31431BD}"/>
              </a:ext>
            </a:extLst>
          </p:cNvPr>
          <p:cNvSpPr txBox="1"/>
          <p:nvPr/>
        </p:nvSpPr>
        <p:spPr>
          <a:xfrm>
            <a:off x="0" y="0"/>
            <a:ext cx="12192000" cy="10082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How Pollution Emergencies Are Reshaping India’s Air Purifier Market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Crisis-Driven Consumer Behavior</a:t>
            </a:r>
            <a:endParaRPr lang="en-IN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E666E-C581-044D-B9F1-21788EDA2591}"/>
              </a:ext>
            </a:extLst>
          </p:cNvPr>
          <p:cNvSpPr/>
          <p:nvPr/>
        </p:nvSpPr>
        <p:spPr>
          <a:xfrm>
            <a:off x="2756128" y="1448421"/>
            <a:ext cx="124724" cy="1376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A077F-2574-EF17-1D9B-2DE1F9425898}"/>
              </a:ext>
            </a:extLst>
          </p:cNvPr>
          <p:cNvSpPr txBox="1"/>
          <p:nvPr/>
        </p:nvSpPr>
        <p:spPr>
          <a:xfrm>
            <a:off x="10058400" y="2533138"/>
            <a:ext cx="25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-The New Indian Express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1BE5F-FF22-608A-F8D1-A2CF3989F3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27" y="3313864"/>
            <a:ext cx="5750429" cy="11071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738ECF-AEC2-D7F2-2500-1D6684835E0F}"/>
              </a:ext>
            </a:extLst>
          </p:cNvPr>
          <p:cNvSpPr txBox="1"/>
          <p:nvPr/>
        </p:nvSpPr>
        <p:spPr>
          <a:xfrm>
            <a:off x="738862" y="4274575"/>
            <a:ext cx="63221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Philips led with ~53% market share, followed by Xiaomi and Dyson</a:t>
            </a:r>
            <a:endParaRPr lang="en-IN" sz="11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80E52F-E583-709F-A86D-F111F48E70C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69" y="5022229"/>
            <a:ext cx="5446350" cy="105165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38D150-C291-4324-DFFD-CDC39B9C348F}"/>
              </a:ext>
            </a:extLst>
          </p:cNvPr>
          <p:cNvSpPr/>
          <p:nvPr/>
        </p:nvSpPr>
        <p:spPr>
          <a:xfrm>
            <a:off x="345571" y="4873626"/>
            <a:ext cx="5888081" cy="1348856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B731F-6B78-E912-CB13-37240DAEB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6347" y="3786265"/>
            <a:ext cx="2526814" cy="11458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C2531F-89A5-665A-F6C3-18F234857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4978" y="3775737"/>
            <a:ext cx="2397553" cy="11668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9E3853-266B-11CE-C224-2D9A8D5CA5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347" y="5270406"/>
            <a:ext cx="2526814" cy="11533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5F982A-FEDF-FD0C-46EB-27397E6F26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8800" y="5270406"/>
            <a:ext cx="2476212" cy="11533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9BEC74-A256-30DB-91FB-00B69499E815}"/>
              </a:ext>
            </a:extLst>
          </p:cNvPr>
          <p:cNvSpPr txBox="1"/>
          <p:nvPr/>
        </p:nvSpPr>
        <p:spPr>
          <a:xfrm>
            <a:off x="6626942" y="3358173"/>
            <a:ext cx="470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Strategic Recommendations : </a:t>
            </a:r>
          </a:p>
        </p:txBody>
      </p:sp>
    </p:spTree>
    <p:extLst>
      <p:ext uri="{BB962C8B-B14F-4D97-AF65-F5344CB8AC3E}">
        <p14:creationId xmlns:p14="http://schemas.microsoft.com/office/powerpoint/2010/main" val="2763403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6C47-1C5B-D39F-A541-DBE12692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40110"/>
            <a:ext cx="10717161" cy="657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D9ACA-16F7-1287-7223-FF85EFDACF2E}"/>
              </a:ext>
            </a:extLst>
          </p:cNvPr>
          <p:cNvSpPr txBox="1"/>
          <p:nvPr/>
        </p:nvSpPr>
        <p:spPr>
          <a:xfrm>
            <a:off x="4955458" y="1917289"/>
            <a:ext cx="540774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Delhi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F50C5-1E2F-CB0A-6DFA-B3D1F9E043B4}"/>
              </a:ext>
            </a:extLst>
          </p:cNvPr>
          <p:cNvSpPr txBox="1"/>
          <p:nvPr/>
        </p:nvSpPr>
        <p:spPr>
          <a:xfrm>
            <a:off x="1150374" y="1948508"/>
            <a:ext cx="7325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Gwalior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4228E-679C-B823-D8F6-65B4E7D277A0}"/>
              </a:ext>
            </a:extLst>
          </p:cNvPr>
          <p:cNvSpPr txBox="1"/>
          <p:nvPr/>
        </p:nvSpPr>
        <p:spPr>
          <a:xfrm>
            <a:off x="1410927" y="2202424"/>
            <a:ext cx="5751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Agra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34EA7-1E9B-566C-1618-F71BCF83FEFF}"/>
              </a:ext>
            </a:extLst>
          </p:cNvPr>
          <p:cNvSpPr txBox="1"/>
          <p:nvPr/>
        </p:nvSpPr>
        <p:spPr>
          <a:xfrm>
            <a:off x="1986114" y="2456340"/>
            <a:ext cx="5751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Kanpur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F0B2A-86D2-12C5-82BB-6280C65E7257}"/>
              </a:ext>
            </a:extLst>
          </p:cNvPr>
          <p:cNvSpPr txBox="1"/>
          <p:nvPr/>
        </p:nvSpPr>
        <p:spPr>
          <a:xfrm>
            <a:off x="2369569" y="2075466"/>
            <a:ext cx="7767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Lucknow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1C636-1702-094E-BC24-E54F35248B81}"/>
              </a:ext>
            </a:extLst>
          </p:cNvPr>
          <p:cNvSpPr txBox="1"/>
          <p:nvPr/>
        </p:nvSpPr>
        <p:spPr>
          <a:xfrm>
            <a:off x="1209365" y="3729867"/>
            <a:ext cx="7767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Kochi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33C3B-E504-7A54-AB65-23FAE84D3638}"/>
              </a:ext>
            </a:extLst>
          </p:cNvPr>
          <p:cNvSpPr txBox="1"/>
          <p:nvPr/>
        </p:nvSpPr>
        <p:spPr>
          <a:xfrm>
            <a:off x="1506795" y="3093103"/>
            <a:ext cx="9586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Chandigarh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D48C4-F43F-8962-D91A-BD22E07E565D}"/>
              </a:ext>
            </a:extLst>
          </p:cNvPr>
          <p:cNvSpPr txBox="1"/>
          <p:nvPr/>
        </p:nvSpPr>
        <p:spPr>
          <a:xfrm>
            <a:off x="2681739" y="2583298"/>
            <a:ext cx="57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Jaipur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5CE0D-9111-0B48-2C7D-1D2FDD897AEC}"/>
              </a:ext>
            </a:extLst>
          </p:cNvPr>
          <p:cNvSpPr txBox="1"/>
          <p:nvPr/>
        </p:nvSpPr>
        <p:spPr>
          <a:xfrm>
            <a:off x="3060276" y="2842988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Ahmedabad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D5E37-F850-9A4F-1EDA-9D4F1B4B94FE}"/>
              </a:ext>
            </a:extLst>
          </p:cNvPr>
          <p:cNvSpPr txBox="1"/>
          <p:nvPr/>
        </p:nvSpPr>
        <p:spPr>
          <a:xfrm>
            <a:off x="4445382" y="2970550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Kolkata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353E75-A10F-910D-3B54-7F93A1E0DCA1}"/>
              </a:ext>
            </a:extLst>
          </p:cNvPr>
          <p:cNvSpPr txBox="1"/>
          <p:nvPr/>
        </p:nvSpPr>
        <p:spPr>
          <a:xfrm>
            <a:off x="3752829" y="3175084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Hyderabad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95C92-ABA2-36D3-DE78-9AD7D839779A}"/>
              </a:ext>
            </a:extLst>
          </p:cNvPr>
          <p:cNvSpPr txBox="1"/>
          <p:nvPr/>
        </p:nvSpPr>
        <p:spPr>
          <a:xfrm>
            <a:off x="5327841" y="3048126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Mumbai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39D53-E669-5C85-7A9D-6A77D6758098}"/>
              </a:ext>
            </a:extLst>
          </p:cNvPr>
          <p:cNvSpPr txBox="1"/>
          <p:nvPr/>
        </p:nvSpPr>
        <p:spPr>
          <a:xfrm>
            <a:off x="4343386" y="3602909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Bangalore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34811-DF1B-B1AA-523F-65B599F61724}"/>
              </a:ext>
            </a:extLst>
          </p:cNvPr>
          <p:cNvSpPr txBox="1"/>
          <p:nvPr/>
        </p:nvSpPr>
        <p:spPr>
          <a:xfrm>
            <a:off x="2870370" y="3740394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Pune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F8D622-EC0A-026C-11A3-886BCC8F6577}"/>
              </a:ext>
            </a:extLst>
          </p:cNvPr>
          <p:cNvSpPr txBox="1"/>
          <p:nvPr/>
        </p:nvSpPr>
        <p:spPr>
          <a:xfrm>
            <a:off x="3672610" y="3856825"/>
            <a:ext cx="882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chemeClr val="bg2">
                    <a:lumMod val="50000"/>
                  </a:schemeClr>
                </a:solidFill>
              </a:rPr>
              <a:t>Chennai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3CACDF-DC81-DE2E-771D-2BFCA94C70C3}"/>
              </a:ext>
            </a:extLst>
          </p:cNvPr>
          <p:cNvSpPr/>
          <p:nvPr/>
        </p:nvSpPr>
        <p:spPr>
          <a:xfrm>
            <a:off x="1017635" y="4513006"/>
            <a:ext cx="167149" cy="142571"/>
          </a:xfrm>
          <a:prstGeom prst="ellipse">
            <a:avLst/>
          </a:prstGeom>
          <a:solidFill>
            <a:srgbClr val="E74C3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4929F-A30A-B5C5-92A1-6D95AE70D36D}"/>
              </a:ext>
            </a:extLst>
          </p:cNvPr>
          <p:cNvSpPr/>
          <p:nvPr/>
        </p:nvSpPr>
        <p:spPr>
          <a:xfrm>
            <a:off x="2802184" y="4513005"/>
            <a:ext cx="167149" cy="142571"/>
          </a:xfrm>
          <a:prstGeom prst="ellipse">
            <a:avLst/>
          </a:prstGeom>
          <a:solidFill>
            <a:srgbClr val="F4A5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19233C-7FA5-0D63-BCFA-E63BE915A1FE}"/>
              </a:ext>
            </a:extLst>
          </p:cNvPr>
          <p:cNvSpPr/>
          <p:nvPr/>
        </p:nvSpPr>
        <p:spPr>
          <a:xfrm>
            <a:off x="4955458" y="4513005"/>
            <a:ext cx="167149" cy="142571"/>
          </a:xfrm>
          <a:prstGeom prst="ellipse">
            <a:avLst/>
          </a:prstGeom>
          <a:solidFill>
            <a:srgbClr val="26AE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99BAE-14F7-CB0B-F1B8-9A699907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4" y="114012"/>
            <a:ext cx="10835148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6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18A9D-DF45-0DBC-9A8D-2049B60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21" y="104687"/>
            <a:ext cx="11153508" cy="65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31D55-F8FE-4E7E-03E4-B0F195DE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660009"/>
            <a:ext cx="9533446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7E9E-3BC7-C902-3C8F-73CAE51E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D73F0-D50A-C11D-FEF1-AE781A5A3EAA}"/>
              </a:ext>
            </a:extLst>
          </p:cNvPr>
          <p:cNvSpPr txBox="1"/>
          <p:nvPr/>
        </p:nvSpPr>
        <p:spPr>
          <a:xfrm>
            <a:off x="0" y="0"/>
            <a:ext cx="12192000" cy="828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Product Requirements Document (PRD) for Air Purifier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Airpure Innovative</a:t>
            </a:r>
            <a:endParaRPr lang="en-IN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E2B32-AD94-0D83-6AE0-266B4B6449FE}"/>
              </a:ext>
            </a:extLst>
          </p:cNvPr>
          <p:cNvSpPr txBox="1"/>
          <p:nvPr/>
        </p:nvSpPr>
        <p:spPr>
          <a:xfrm>
            <a:off x="258098" y="903323"/>
            <a:ext cx="2966884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Product: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Smart Air Purifier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Prepared by: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Punam Godugula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August 2025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Launch: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[Q1 2026 or TBD]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Version: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1.0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29BC82-F1EA-059C-40D3-CBF1FC700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31422"/>
              </p:ext>
            </p:extLst>
          </p:nvPr>
        </p:nvGraphicFramePr>
        <p:xfrm>
          <a:off x="3415073" y="1711230"/>
          <a:ext cx="8518830" cy="47682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39610">
                  <a:extLst>
                    <a:ext uri="{9D8B030D-6E8A-4147-A177-3AD203B41FA5}">
                      <a16:colId xmlns:a16="http://schemas.microsoft.com/office/drawing/2014/main" val="1931489671"/>
                    </a:ext>
                  </a:extLst>
                </a:gridCol>
                <a:gridCol w="2839610">
                  <a:extLst>
                    <a:ext uri="{9D8B030D-6E8A-4147-A177-3AD203B41FA5}">
                      <a16:colId xmlns:a16="http://schemas.microsoft.com/office/drawing/2014/main" val="1514333639"/>
                    </a:ext>
                  </a:extLst>
                </a:gridCol>
                <a:gridCol w="2839610">
                  <a:extLst>
                    <a:ext uri="{9D8B030D-6E8A-4147-A177-3AD203B41FA5}">
                      <a16:colId xmlns:a16="http://schemas.microsoft.com/office/drawing/2014/main" val="863175063"/>
                    </a:ext>
                  </a:extLst>
                </a:gridCol>
              </a:tblGrid>
              <a:tr h="684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 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Justification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2678"/>
                  </a:ext>
                </a:extLst>
              </a:tr>
              <a:tr h="83948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PM2.5 Sensor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Real-time detection of fine particulate matter (≤2.5 microns).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Critical for health and AQI display.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9805"/>
                  </a:ext>
                </a:extLst>
              </a:tr>
              <a:tr h="104141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VOC Sensor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Detects volatile organic compounds (e.g., benzene, formaldehyde).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Essential for identifying and eliminating toxic chemical compounds in indoor air.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26713"/>
                  </a:ext>
                </a:extLst>
              </a:tr>
              <a:tr h="961307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HEPA H13 Filter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High-efficiency filtration system for allergens, pollen, dust.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Medical-grade filtration ensuring 99.97% removal of particles 0.3 microns and larger.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31662"/>
                  </a:ext>
                </a:extLst>
              </a:tr>
              <a:tr h="124168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Activated Carbon Filter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Specialized carbon filtration system that absorbs odors, gases, and volatile organic compounds effectively.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Improves indoor air quality and comfort.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23500"/>
                  </a:ext>
                </a:extLst>
              </a:tr>
            </a:tbl>
          </a:graphicData>
        </a:graphic>
      </p:graphicFrame>
      <p:pic>
        <p:nvPicPr>
          <p:cNvPr id="1026" name="Picture 2" descr="Best Air Purifiers 2024 With Washable Filters And Filtration - Caryn ...">
            <a:extLst>
              <a:ext uri="{FF2B5EF4-FFF2-40B4-BE49-F238E27FC236}">
                <a16:creationId xmlns:a16="http://schemas.microsoft.com/office/drawing/2014/main" id="{1E50FE8A-5203-0DCC-46F1-2F3BFD33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8840"/>
            <a:ext cx="3346654" cy="332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704D0-ABF2-63FB-9F3E-5DF1EC836BFD}"/>
              </a:ext>
            </a:extLst>
          </p:cNvPr>
          <p:cNvSpPr txBox="1"/>
          <p:nvPr/>
        </p:nvSpPr>
        <p:spPr>
          <a:xfrm>
            <a:off x="3559275" y="1291697"/>
            <a:ext cx="825909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Required Filter Features </a:t>
            </a:r>
          </a:p>
        </p:txBody>
      </p:sp>
    </p:spTree>
    <p:extLst>
      <p:ext uri="{BB962C8B-B14F-4D97-AF65-F5344CB8AC3E}">
        <p14:creationId xmlns:p14="http://schemas.microsoft.com/office/powerpoint/2010/main" val="131750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88DE-134E-3ADD-6B98-D583D1E07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2D7776-954A-560E-DF2E-E38EBD825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3526"/>
              </p:ext>
            </p:extLst>
          </p:nvPr>
        </p:nvGraphicFramePr>
        <p:xfrm>
          <a:off x="4237703" y="845573"/>
          <a:ext cx="7754370" cy="57420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84790">
                  <a:extLst>
                    <a:ext uri="{9D8B030D-6E8A-4147-A177-3AD203B41FA5}">
                      <a16:colId xmlns:a16="http://schemas.microsoft.com/office/drawing/2014/main" val="1931489671"/>
                    </a:ext>
                  </a:extLst>
                </a:gridCol>
                <a:gridCol w="2584790">
                  <a:extLst>
                    <a:ext uri="{9D8B030D-6E8A-4147-A177-3AD203B41FA5}">
                      <a16:colId xmlns:a16="http://schemas.microsoft.com/office/drawing/2014/main" val="1514333639"/>
                    </a:ext>
                  </a:extLst>
                </a:gridCol>
                <a:gridCol w="2584790">
                  <a:extLst>
                    <a:ext uri="{9D8B030D-6E8A-4147-A177-3AD203B41FA5}">
                      <a16:colId xmlns:a16="http://schemas.microsoft.com/office/drawing/2014/main" val="863175063"/>
                    </a:ext>
                  </a:extLst>
                </a:gridCol>
              </a:tblGrid>
              <a:tr h="8595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 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Justification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2678"/>
                  </a:ext>
                </a:extLst>
              </a:tr>
              <a:tr h="105445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AQI Display (LED/Screen)</a:t>
                      </a:r>
                      <a:endParaRPr lang="en-IN"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Real-time Air Quality Index display on device.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Increases awareness and perceived value..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9805"/>
                  </a:ext>
                </a:extLst>
              </a:tr>
              <a:tr h="1054452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Mode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Automatically adjusts fan speed based on air quality.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dirty="0"/>
                        <a:t>Energy saving and ease of use.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26713"/>
                  </a:ext>
                </a:extLst>
              </a:tr>
              <a:tr h="1054452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 App Integration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Control purifier via app, receive AQI notifications.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Enhances user convenience and smart home compatibility.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31662"/>
                  </a:ext>
                </a:extLst>
              </a:tr>
              <a:tr h="859561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 Lock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Prevents accidental settings changes.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Safety feature for homes with children.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23500"/>
                  </a:ext>
                </a:extLst>
              </a:tr>
              <a:tr h="859561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 Mode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Ultra-quiet operation with dimmed lights.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Supports uninterrupted sleep-in bedrooms.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04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45845C-1230-ECC7-7AD7-B33B4B3A2120}"/>
              </a:ext>
            </a:extLst>
          </p:cNvPr>
          <p:cNvSpPr txBox="1"/>
          <p:nvPr/>
        </p:nvSpPr>
        <p:spPr>
          <a:xfrm>
            <a:off x="4237703" y="270388"/>
            <a:ext cx="775437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Air Purifier Features</a:t>
            </a:r>
          </a:p>
        </p:txBody>
      </p:sp>
      <p:pic>
        <p:nvPicPr>
          <p:cNvPr id="2050" name="Picture 2" descr="BlitzHome Air Purifiers for Home Large Room 2200 Sqft,Smart WiFi ...">
            <a:extLst>
              <a:ext uri="{FF2B5EF4-FFF2-40B4-BE49-F238E27FC236}">
                <a16:creationId xmlns:a16="http://schemas.microsoft.com/office/drawing/2014/main" id="{9DC2BEB6-B3C2-AB35-A068-F5C14977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7" y="1273279"/>
            <a:ext cx="3814916" cy="47342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66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3BA4-2C77-AF71-AF10-BDCC3BFF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5DD02F-BDA0-71C6-B533-7D123DD5F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27094"/>
              </p:ext>
            </p:extLst>
          </p:nvPr>
        </p:nvGraphicFramePr>
        <p:xfrm>
          <a:off x="1189703" y="1307689"/>
          <a:ext cx="9986298" cy="49062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328766">
                  <a:extLst>
                    <a:ext uri="{9D8B030D-6E8A-4147-A177-3AD203B41FA5}">
                      <a16:colId xmlns:a16="http://schemas.microsoft.com/office/drawing/2014/main" val="1931489671"/>
                    </a:ext>
                  </a:extLst>
                </a:gridCol>
                <a:gridCol w="3328766">
                  <a:extLst>
                    <a:ext uri="{9D8B030D-6E8A-4147-A177-3AD203B41FA5}">
                      <a16:colId xmlns:a16="http://schemas.microsoft.com/office/drawing/2014/main" val="1514333639"/>
                    </a:ext>
                  </a:extLst>
                </a:gridCol>
                <a:gridCol w="3328766">
                  <a:extLst>
                    <a:ext uri="{9D8B030D-6E8A-4147-A177-3AD203B41FA5}">
                      <a16:colId xmlns:a16="http://schemas.microsoft.com/office/drawing/2014/main" val="863175063"/>
                    </a:ext>
                  </a:extLst>
                </a:gridCol>
              </a:tblGrid>
              <a:tr h="8637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Gap Area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 of Missing Feature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Pain Point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92678"/>
                  </a:ext>
                </a:extLst>
              </a:tr>
              <a:tr h="105959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Smart AQI Syncing</a:t>
                      </a:r>
                      <a:endParaRPr lang="en-IN" sz="1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Many products don’t auto-sync with real-time local outdoor AQI or integrate well with apps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Users can't compare indoor vs. outdoor quality; no contextual control.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9805"/>
                  </a:ext>
                </a:extLst>
              </a:tr>
              <a:tr h="105959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Compact &amp; Aesthetic Designs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Many purifiers are bulky, industrial-looking, or don’t blend well into modern interiors.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dirty="0"/>
                        <a:t>Consumers want sleek, space-saving devices for urban homes.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26713"/>
                  </a:ext>
                </a:extLst>
              </a:tr>
              <a:tr h="105959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Lack of Multi-Language UI/App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Most apps/devices only support English.</a:t>
                      </a:r>
                      <a:r>
                        <a:rPr lang="en-IN" sz="1400" dirty="0"/>
                        <a:t>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Users from Tier 2/3 cities feel excluded.</a:t>
                      </a:r>
                      <a:endParaRPr lang="en-IN" sz="140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31662"/>
                  </a:ext>
                </a:extLst>
              </a:tr>
              <a:tr h="863754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No-Tier Based Subscription or Filter Alert Model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Most brands don't have proactive filter subscription alerts or auto-replacement options.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Users forget to replace filters, reducing effectiveness.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235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328A0C-A4E5-54C7-D87D-2121812D73A1}"/>
              </a:ext>
            </a:extLst>
          </p:cNvPr>
          <p:cNvSpPr txBox="1"/>
          <p:nvPr/>
        </p:nvSpPr>
        <p:spPr>
          <a:xfrm>
            <a:off x="1155289" y="644015"/>
            <a:ext cx="998629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Feature Gap Matrix</a:t>
            </a:r>
          </a:p>
        </p:txBody>
      </p:sp>
    </p:spTree>
    <p:extLst>
      <p:ext uri="{BB962C8B-B14F-4D97-AF65-F5344CB8AC3E}">
        <p14:creationId xmlns:p14="http://schemas.microsoft.com/office/powerpoint/2010/main" val="24913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6290EC-1FAC-55EE-D658-C3189689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4" y="770720"/>
            <a:ext cx="10134604" cy="597420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565FB-9734-ACA6-D2E2-36B66FE91F73}"/>
              </a:ext>
            </a:extLst>
          </p:cNvPr>
          <p:cNvSpPr txBox="1"/>
          <p:nvPr/>
        </p:nvSpPr>
        <p:spPr>
          <a:xfrm>
            <a:off x="1133164" y="201564"/>
            <a:ext cx="1013460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75000"/>
                  </a:schemeClr>
                </a:solidFill>
              </a:rPr>
              <a:t>Tiered Pricing Models for Target Segments</a:t>
            </a:r>
          </a:p>
        </p:txBody>
      </p:sp>
    </p:spTree>
    <p:extLst>
      <p:ext uri="{BB962C8B-B14F-4D97-AF65-F5344CB8AC3E}">
        <p14:creationId xmlns:p14="http://schemas.microsoft.com/office/powerpoint/2010/main" val="58564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B5798-EFC6-5C5E-0C00-B5A7267E2282}"/>
              </a:ext>
            </a:extLst>
          </p:cNvPr>
          <p:cNvSpPr txBox="1"/>
          <p:nvPr/>
        </p:nvSpPr>
        <p:spPr>
          <a:xfrm>
            <a:off x="0" y="0"/>
            <a:ext cx="12192000" cy="800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IN" sz="2800" b="1" dirty="0">
                <a:solidFill>
                  <a:srgbClr val="283A4C"/>
                </a:solidFill>
              </a:rPr>
              <a:t>India's Air Purifier Market Projection 2025-2034</a:t>
            </a:r>
            <a:endParaRPr lang="en-IN" sz="2800" b="1" dirty="0">
              <a:solidFill>
                <a:srgbClr val="283A4C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E6AF1-6E7D-EC3F-7C69-9D3A7E7C70AB}"/>
              </a:ext>
            </a:extLst>
          </p:cNvPr>
          <p:cNvSpPr txBox="1"/>
          <p:nvPr/>
        </p:nvSpPr>
        <p:spPr>
          <a:xfrm>
            <a:off x="-54077" y="9206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212529"/>
                </a:solidFill>
                <a:effectLst/>
              </a:rPr>
              <a:t>Market size reached 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effectLst/>
              </a:rPr>
              <a:t>INR 777.75 Crore </a:t>
            </a:r>
            <a:r>
              <a:rPr lang="en-US" b="1" i="1" dirty="0">
                <a:solidFill>
                  <a:srgbClr val="212529"/>
                </a:solidFill>
                <a:effectLst/>
              </a:rPr>
              <a:t>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2024</a:t>
            </a:r>
            <a:r>
              <a:rPr lang="en-US" b="1" i="1" dirty="0">
                <a:solidFill>
                  <a:srgbClr val="212529"/>
                </a:solidFill>
                <a:effectLst/>
              </a:rPr>
              <a:t>.</a:t>
            </a:r>
            <a:endParaRPr lang="en-IN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E22AE-380F-C066-4F40-83DC725E9226}"/>
              </a:ext>
            </a:extLst>
          </p:cNvPr>
          <p:cNvSpPr txBox="1"/>
          <p:nvPr/>
        </p:nvSpPr>
        <p:spPr>
          <a:xfrm>
            <a:off x="5771536" y="6333904"/>
            <a:ext cx="2910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linkClick r:id="rId2"/>
              </a:rPr>
              <a:t>expertmarketresearch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B8720-BC3F-24A1-2792-83CCE5B9DE01}"/>
              </a:ext>
            </a:extLst>
          </p:cNvPr>
          <p:cNvSpPr txBox="1"/>
          <p:nvPr/>
        </p:nvSpPr>
        <p:spPr>
          <a:xfrm>
            <a:off x="5088194" y="6333904"/>
            <a:ext cx="95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B306A9-F636-A350-DB76-694131E9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233" y="2961651"/>
            <a:ext cx="10559845" cy="33378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5798233-24E8-FA14-F8B4-64B15BA5EADA}"/>
              </a:ext>
            </a:extLst>
          </p:cNvPr>
          <p:cNvSpPr/>
          <p:nvPr/>
        </p:nvSpPr>
        <p:spPr>
          <a:xfrm>
            <a:off x="2507226" y="1714679"/>
            <a:ext cx="3416710" cy="766916"/>
          </a:xfrm>
          <a:prstGeom prst="roundRect">
            <a:avLst/>
          </a:prstGeom>
          <a:solidFill>
            <a:srgbClr val="283A4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16.3 %</a:t>
            </a:r>
          </a:p>
          <a:p>
            <a:pPr algn="ctr"/>
            <a:r>
              <a:rPr lang="en-IN" sz="1400" dirty="0"/>
              <a:t>Compound Annual Growth Rate(CAGR)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6DE979-1951-7397-78ED-6353787CC3C1}"/>
              </a:ext>
            </a:extLst>
          </p:cNvPr>
          <p:cNvSpPr/>
          <p:nvPr/>
        </p:nvSpPr>
        <p:spPr>
          <a:xfrm>
            <a:off x="6518787" y="1714679"/>
            <a:ext cx="2812026" cy="766916"/>
          </a:xfrm>
          <a:prstGeom prst="roundRect">
            <a:avLst/>
          </a:prstGeom>
          <a:solidFill>
            <a:srgbClr val="283A4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₹ 3,521 cr</a:t>
            </a:r>
          </a:p>
          <a:p>
            <a:pPr algn="ctr"/>
            <a:r>
              <a:rPr lang="en-IN" sz="1400" dirty="0"/>
              <a:t>Projected Market Value</a:t>
            </a:r>
          </a:p>
        </p:txBody>
      </p:sp>
    </p:spTree>
    <p:extLst>
      <p:ext uri="{BB962C8B-B14F-4D97-AF65-F5344CB8AC3E}">
        <p14:creationId xmlns:p14="http://schemas.microsoft.com/office/powerpoint/2010/main" val="212147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C90BE-4D98-455F-5ADA-1CC382AE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-1"/>
            <a:ext cx="8923793" cy="115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953A8-12A4-9F04-9934-CC0AC9D737FD}"/>
              </a:ext>
            </a:extLst>
          </p:cNvPr>
          <p:cNvSpPr txBox="1"/>
          <p:nvPr/>
        </p:nvSpPr>
        <p:spPr>
          <a:xfrm>
            <a:off x="865239" y="1159400"/>
            <a:ext cx="10815484" cy="6987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Progress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India saw a 26.8% reduction in average particulate matter (PM10/PM2.5) levels nationwide from 2019 to 2024; NCAP cities averaged a 24.5% reduction attributed to targeted interventions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DEA32-E5C5-B555-2F72-72BB9FBFF2DC}"/>
              </a:ext>
            </a:extLst>
          </p:cNvPr>
          <p:cNvSpPr/>
          <p:nvPr/>
        </p:nvSpPr>
        <p:spPr>
          <a:xfrm>
            <a:off x="779363" y="1159399"/>
            <a:ext cx="85876" cy="69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9AF3FA-6AE6-5884-EFB4-A6476C78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56" y="1946787"/>
            <a:ext cx="10096287" cy="46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9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90A28-E3EC-8399-E011-D4F8C85E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7" y="165439"/>
            <a:ext cx="10274708" cy="542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A8221-716C-75AE-AF2A-8F7FF997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92" y="5628220"/>
            <a:ext cx="9655377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B2D9C-4524-5345-D52F-8AED4F0D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1691489"/>
            <a:ext cx="9426757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677AC-833B-DDED-0C05-90153FA4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8" y="468987"/>
            <a:ext cx="8474897" cy="61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7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A174A-F3FC-8DA1-F477-ABBF23080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794" y="167148"/>
            <a:ext cx="8721212" cy="64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674620-7180-A1BB-1005-07E5CF5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3" y="1771799"/>
            <a:ext cx="969149" cy="2570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74F5E4-2BF6-B928-74E5-B188C5194307}"/>
              </a:ext>
            </a:extLst>
          </p:cNvPr>
          <p:cNvSpPr txBox="1"/>
          <p:nvPr/>
        </p:nvSpPr>
        <p:spPr>
          <a:xfrm>
            <a:off x="0" y="0"/>
            <a:ext cx="12192000" cy="10082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Air Quality Index Rankings: Top and Bottom Performing Areas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Last 6 months | Nov 2024- Apr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A3BE04-2D0A-63D2-C91E-B5DF8433F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972" y="1977462"/>
            <a:ext cx="4783784" cy="2289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B93328-BD9B-B7E4-C684-D7AAAE04E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3834" y="2028901"/>
            <a:ext cx="4655449" cy="23138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94B0D8-9F53-8005-53C4-F1E9290B2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1144" y="4342780"/>
            <a:ext cx="8329712" cy="25152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AD3DB0-0663-77A0-369C-F4CA2C489E56}"/>
              </a:ext>
            </a:extLst>
          </p:cNvPr>
          <p:cNvSpPr/>
          <p:nvPr/>
        </p:nvSpPr>
        <p:spPr>
          <a:xfrm>
            <a:off x="553490" y="1132575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B99FC9-8B91-8C12-F1DA-B3A503DE5D3B}"/>
              </a:ext>
            </a:extLst>
          </p:cNvPr>
          <p:cNvSpPr txBox="1"/>
          <p:nvPr/>
        </p:nvSpPr>
        <p:spPr>
          <a:xfrm>
            <a:off x="599209" y="1094389"/>
            <a:ext cx="11274136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Tier-3 cities present a dual opportunity: they dominate both high-pollution markets (requiring immediate solutions) and emerging clean-air markets (building long-term brand equity). This creates a strategic inflection point for market entry and expansion.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6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819D85-5828-C849-F3D2-021CECBFA06A}"/>
              </a:ext>
            </a:extLst>
          </p:cNvPr>
          <p:cNvSpPr txBox="1"/>
          <p:nvPr/>
        </p:nvSpPr>
        <p:spPr>
          <a:xfrm>
            <a:off x="0" y="0"/>
            <a:ext cx="12192000" cy="10082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Key Pollutants Shaping Air Quality in Southern India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Apr 2022 – Apr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B6019-5C0F-621C-2935-1DBCD35C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4" y="2139869"/>
            <a:ext cx="4566081" cy="2578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90E7C-BB77-A912-6083-B35BACA9D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81" y="2130137"/>
            <a:ext cx="4281254" cy="2504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2686CA-6FB5-F61D-B73F-13DCC69B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1063" y="4788648"/>
            <a:ext cx="4769873" cy="19638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06F96F-0E49-0074-36DE-3DD0531BD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22" y="5571847"/>
            <a:ext cx="1346897" cy="609653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9A0DA-2DF5-E3BE-5D0D-4C4AC05BC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630" y="5465763"/>
            <a:ext cx="1432684" cy="609653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FC82D9-F513-9BAE-CD6E-45E00F0A6AEA}"/>
              </a:ext>
            </a:extLst>
          </p:cNvPr>
          <p:cNvSpPr txBox="1"/>
          <p:nvPr/>
        </p:nvSpPr>
        <p:spPr>
          <a:xfrm>
            <a:off x="599209" y="1087409"/>
            <a:ext cx="10997045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India presents a concentrated opportunity with PM2.5 and PM10 dominating 80% of pollution across all states. This creates a focused product strategy advantage—target particulate matter solutions first, then expand to gas-phase pollutants in specific state markets.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B3EBC0-A487-69A1-5C86-4B24C6688B1B}"/>
              </a:ext>
            </a:extLst>
          </p:cNvPr>
          <p:cNvSpPr/>
          <p:nvPr/>
        </p:nvSpPr>
        <p:spPr>
          <a:xfrm>
            <a:off x="572886" y="1125595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36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F934-11E6-2650-8F86-405284FB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6F1DCA-C2FC-F898-A4F3-3DFB78B0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03" y="2230311"/>
            <a:ext cx="3665264" cy="208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977B5B-2556-4F6E-8A58-E244BBD5663D}"/>
              </a:ext>
            </a:extLst>
          </p:cNvPr>
          <p:cNvSpPr txBox="1"/>
          <p:nvPr/>
        </p:nvSpPr>
        <p:spPr>
          <a:xfrm>
            <a:off x="0" y="0"/>
            <a:ext cx="12192000" cy="10082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Weekdays and Weekends Show Similar Air Quality in India’s Metro Cities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Apr 2024 – Apr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2157F-6473-8721-BBD1-710C65B21AA3}"/>
              </a:ext>
            </a:extLst>
          </p:cNvPr>
          <p:cNvSpPr txBox="1"/>
          <p:nvPr/>
        </p:nvSpPr>
        <p:spPr>
          <a:xfrm>
            <a:off x="843739" y="1114059"/>
            <a:ext cx="10609120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pollution remains a 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threat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across India's major cities, with no significant improvement between weekdays and weekends. This indicates a structural problem requiring immediate intervention.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DB794-36A2-FE9E-2E5B-3A10F4F8BF2B}"/>
              </a:ext>
            </a:extLst>
          </p:cNvPr>
          <p:cNvSpPr/>
          <p:nvPr/>
        </p:nvSpPr>
        <p:spPr>
          <a:xfrm>
            <a:off x="739141" y="1114059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9187B-DF6C-9D39-6969-E90DFDF3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9" y="1945092"/>
            <a:ext cx="6473537" cy="2525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293D3E-8C6F-0DB7-A40E-C8A6BFEA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39" y="4816677"/>
            <a:ext cx="9487722" cy="18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FFAD13-4D2E-5902-F697-7FD13CEB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58" y="1838470"/>
            <a:ext cx="2821779" cy="2609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6F7CD-A1BA-18C4-0DDF-3076E63EA12D}"/>
              </a:ext>
            </a:extLst>
          </p:cNvPr>
          <p:cNvSpPr txBox="1"/>
          <p:nvPr/>
        </p:nvSpPr>
        <p:spPr>
          <a:xfrm>
            <a:off x="0" y="0"/>
            <a:ext cx="12192000" cy="9255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Seasonal AQI Trends Across India’s Top 10 States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India's Seasonal Air Quality Patterns Reveal Consistent Market Opportunity</a:t>
            </a:r>
            <a:endParaRPr lang="en-IN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B3669F-2EA2-5E3E-C5B1-BCE076FF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49" y="1887113"/>
            <a:ext cx="5533509" cy="2400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FF24A-1816-7C07-B1F9-E1F58CD1D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48" y="1838471"/>
            <a:ext cx="642201" cy="2609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5B661-376F-B02B-A15B-B650934C032A}"/>
              </a:ext>
            </a:extLst>
          </p:cNvPr>
          <p:cNvSpPr txBox="1"/>
          <p:nvPr/>
        </p:nvSpPr>
        <p:spPr>
          <a:xfrm>
            <a:off x="981421" y="1128060"/>
            <a:ext cx="10367529" cy="612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 quality crisis persists </a:t>
            </a:r>
            <a:r>
              <a:rPr lang="en-US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throughout the year</a:t>
            </a:r>
            <a:r>
              <a:rPr lang="en-US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with winter peaks reaching dangerous levels (166+ AQI) and even "cleaner" summer months exceeding safe thresholds. This creates a </a:t>
            </a:r>
            <a:r>
              <a:rPr lang="en-US" sz="1200" b="1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12-month revenue opportunity</a:t>
            </a:r>
            <a:r>
              <a:rPr lang="en-US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across India's top 10 states.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04BC4-A5E1-565A-242C-01053838BD32}"/>
              </a:ext>
            </a:extLst>
          </p:cNvPr>
          <p:cNvSpPr/>
          <p:nvPr/>
        </p:nvSpPr>
        <p:spPr>
          <a:xfrm>
            <a:off x="900929" y="1128060"/>
            <a:ext cx="45719" cy="535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884F0-DCEE-DB58-7166-9F06E371C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9384" y="4448349"/>
            <a:ext cx="3196707" cy="1379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8A036-59D1-F329-DC42-B68E85783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909" y="4448349"/>
            <a:ext cx="3045538" cy="1379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B0CECE-9BF8-F93C-CDC9-943700285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2005" y="4448349"/>
            <a:ext cx="3336821" cy="1379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4F56A6-453E-8596-FAE4-CC7FEF87C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3897" y="2050833"/>
            <a:ext cx="1876465" cy="9185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D89BF1-AC7D-1F55-BE39-F5C6200A7F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225" y="3167075"/>
            <a:ext cx="1876465" cy="9185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75DC3B-9979-5B9D-4582-8D0547E75CBC}"/>
              </a:ext>
            </a:extLst>
          </p:cNvPr>
          <p:cNvSpPr txBox="1"/>
          <p:nvPr/>
        </p:nvSpPr>
        <p:spPr>
          <a:xfrm>
            <a:off x="531420" y="6077759"/>
            <a:ext cx="11198942" cy="6121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Recommendation 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top 10 states present consistent AQI challenges, demand is not evenly distributed. A city-level strategy combining AQI, PCI, and population reveals the most commercially viable zones.</a:t>
            </a:r>
            <a:endParaRPr lang="en-IN" sz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4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  <wetp:taskpane dockstate="right" visibility="0" width="438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E4985C1A-A708-4981-BF22-CE0682A699F5}">
  <we:reference id="wa104380050" version="3.8.0.0" store="en-US" storeType="OMEX"/>
  <we:alternateReferences>
    <we:reference id="WA104380050" version="3.8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8F4810F-056F-4ECD-A834-050D8AE2D2F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AA253D7-5937-4FE9-AF80-48D1E1E2217E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9269</TotalTime>
  <Words>1054</Words>
  <Application>Microsoft Office PowerPoint</Application>
  <PresentationFormat>Widescreen</PresentationFormat>
  <Paragraphs>144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Segoe Script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Punam Godugula</dc:creator>
  <cp:lastModifiedBy>Punam Godugula</cp:lastModifiedBy>
  <cp:revision>38</cp:revision>
  <dcterms:created xsi:type="dcterms:W3CDTF">2025-07-02T15:54:15Z</dcterms:created>
  <dcterms:modified xsi:type="dcterms:W3CDTF">2025-08-06T11:21:29Z</dcterms:modified>
</cp:coreProperties>
</file>